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7" r:id="rId2"/>
    <p:sldId id="301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7" r:id="rId12"/>
    <p:sldId id="310" r:id="rId13"/>
    <p:sldId id="311" r:id="rId14"/>
    <p:sldId id="312" r:id="rId15"/>
    <p:sldId id="313" r:id="rId16"/>
    <p:sldId id="316" r:id="rId17"/>
    <p:sldId id="314" r:id="rId18"/>
    <p:sldId id="315" r:id="rId19"/>
    <p:sldId id="318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4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18"/>
    <p:restoredTop sz="94658"/>
  </p:normalViewPr>
  <p:slideViewPr>
    <p:cSldViewPr snapToGrid="0" snapToObjects="1">
      <p:cViewPr varScale="1">
        <p:scale>
          <a:sx n="78" d="100"/>
          <a:sy n="78" d="100"/>
        </p:scale>
        <p:origin x="10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C35F90-6C5E-2140-9926-EACC474C36BE}" type="datetimeFigureOut">
              <a:rPr kumimoji="1" lang="ko-KR" altLang="en-US" smtClean="0"/>
              <a:t>2019-10-14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1F98E-EBB0-0848-9707-ADBEBE7395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5089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1F98E-EBB0-0848-9707-ADBEBE73959D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212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1F98E-EBB0-0848-9707-ADBEBE73959D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3404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1F98E-EBB0-0848-9707-ADBEBE73959D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0471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1F98E-EBB0-0848-9707-ADBEBE73959D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8093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1F98E-EBB0-0848-9707-ADBEBE73959D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1478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1F98E-EBB0-0848-9707-ADBEBE73959D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2072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1F98E-EBB0-0848-9707-ADBEBE73959D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0454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1F98E-EBB0-0848-9707-ADBEBE73959D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3197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1F98E-EBB0-0848-9707-ADBEBE73959D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5748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1F98E-EBB0-0848-9707-ADBEBE73959D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8234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1F98E-EBB0-0848-9707-ADBEBE73959D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7270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1F98E-EBB0-0848-9707-ADBEBE73959D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1390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1F98E-EBB0-0848-9707-ADBEBE73959D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1613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1F98E-EBB0-0848-9707-ADBEBE73959D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7803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1F98E-EBB0-0848-9707-ADBEBE73959D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497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1F98E-EBB0-0848-9707-ADBEBE73959D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3365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1F98E-EBB0-0848-9707-ADBEBE73959D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3526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1F98E-EBB0-0848-9707-ADBEBE73959D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7396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1F876-9C61-1B43-9689-5C89F76F9E79}" type="datetimeFigureOut">
              <a:rPr kumimoji="1" lang="ko-KR" altLang="en-US" smtClean="0"/>
              <a:t>2019-10-14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FFB3-BD0B-2742-864F-1861509141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706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1F876-9C61-1B43-9689-5C89F76F9E79}" type="datetimeFigureOut">
              <a:rPr kumimoji="1" lang="ko-KR" altLang="en-US" smtClean="0"/>
              <a:t>2019-10-14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FFB3-BD0B-2742-864F-1861509141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070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1F876-9C61-1B43-9689-5C89F76F9E79}" type="datetimeFigureOut">
              <a:rPr kumimoji="1" lang="ko-KR" altLang="en-US" smtClean="0"/>
              <a:t>2019-10-14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FFB3-BD0B-2742-864F-1861509141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6217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1F876-9C61-1B43-9689-5C89F76F9E79}" type="datetimeFigureOut">
              <a:rPr kumimoji="1" lang="ko-KR" altLang="en-US" smtClean="0"/>
              <a:t>2019-10-14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FFB3-BD0B-2742-864F-1861509141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0338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74713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557240"/>
            <a:ext cx="7886700" cy="2532412"/>
          </a:xfrm>
        </p:spPr>
        <p:txBody>
          <a:bodyPr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1F876-9C61-1B43-9689-5C89F76F9E79}" type="datetimeFigureOut">
              <a:rPr kumimoji="1" lang="ko-KR" altLang="en-US" smtClean="0"/>
              <a:t>2019-10-14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FFB3-BD0B-2742-864F-1861509141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200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1F876-9C61-1B43-9689-5C89F76F9E79}" type="datetimeFigureOut">
              <a:rPr kumimoji="1" lang="ko-KR" altLang="en-US" smtClean="0"/>
              <a:t>2019-10-14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FFB3-BD0B-2742-864F-1861509141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957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1F876-9C61-1B43-9689-5C89F76F9E79}" type="datetimeFigureOut">
              <a:rPr kumimoji="1" lang="ko-KR" altLang="en-US" smtClean="0"/>
              <a:t>2019-10-14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FFB3-BD0B-2742-864F-1861509141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234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1F876-9C61-1B43-9689-5C89F76F9E79}" type="datetimeFigureOut">
              <a:rPr kumimoji="1" lang="ko-KR" altLang="en-US" smtClean="0"/>
              <a:t>2019-10-14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FFB3-BD0B-2742-864F-1861509141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954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1F876-9C61-1B43-9689-5C89F76F9E79}" type="datetimeFigureOut">
              <a:rPr kumimoji="1" lang="ko-KR" altLang="en-US" smtClean="0"/>
              <a:t>2019-10-14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FFB3-BD0B-2742-864F-1861509141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435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1F876-9C61-1B43-9689-5C89F76F9E79}" type="datetimeFigureOut">
              <a:rPr kumimoji="1" lang="ko-KR" altLang="en-US" smtClean="0"/>
              <a:t>2019-10-14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FFB3-BD0B-2742-864F-1861509141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475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1F876-9C61-1B43-9689-5C89F76F9E79}" type="datetimeFigureOut">
              <a:rPr kumimoji="1" lang="ko-KR" altLang="en-US" smtClean="0"/>
              <a:t>2019-10-14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FFB3-BD0B-2742-864F-1861509141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70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5835" y="257550"/>
            <a:ext cx="8552330" cy="62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835" y="1011871"/>
            <a:ext cx="8552330" cy="521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편집하려면 클릭</a:t>
            </a:r>
          </a:p>
          <a:p>
            <a:pPr lvl="1"/>
            <a:r>
              <a:rPr lang="ko-KR" altLang="en-US" dirty="0" smtClean="0"/>
              <a:t>두 번째 수준</a:t>
            </a:r>
          </a:p>
          <a:p>
            <a:pPr lvl="2"/>
            <a:r>
              <a:rPr lang="ko-KR" altLang="en-US" dirty="0" smtClean="0"/>
              <a:t>세 번째 수준</a:t>
            </a:r>
          </a:p>
          <a:p>
            <a:pPr lvl="3"/>
            <a:r>
              <a:rPr lang="ko-KR" altLang="en-US" dirty="0" smtClean="0"/>
              <a:t>네 번째 수준</a:t>
            </a:r>
          </a:p>
          <a:p>
            <a:pPr lvl="4"/>
            <a:r>
              <a:rPr lang="ko-KR" altLang="en-US" dirty="0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0AA1F876-9C61-1B43-9689-5C89F76F9E79}" type="datetimeFigureOut">
              <a:rPr kumimoji="1" lang="ko-KR" altLang="en-US" smtClean="0"/>
              <a:pPr/>
              <a:t>2019-10-14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EFE5FFB3-BD0B-2742-864F-18615091415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950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SzPct val="70000"/>
        <a:buFont typeface="Wingdings" charset="2"/>
        <a:buChar char="l"/>
        <a:defRPr sz="19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ato" charset="0"/>
          <a:ea typeface="Lato" charset="0"/>
          <a:cs typeface="Lato" charset="0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ato" charset="0"/>
          <a:ea typeface="Lato" charset="0"/>
          <a:cs typeface="Lato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 smtClean="0"/>
              <a:t>2019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-07-08</a:t>
            </a:r>
            <a:b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kumimoji="1" lang="en-US" altLang="ko-KR" sz="2000" dirty="0" err="1" smtClean="0"/>
              <a:t>Wonhee</a:t>
            </a:r>
            <a:r>
              <a:rPr kumimoji="1" lang="en-US" altLang="ko-KR" sz="2000" dirty="0" smtClean="0"/>
              <a:t> Lee </a:t>
            </a:r>
            <a:r>
              <a:rPr kumimoji="1"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(wonhee@vision.snu.ac.kr)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0" y="4574088"/>
            <a:ext cx="3240000" cy="1367423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Multi-task Self-Supervised Object Detection via Recycling of Bounding Box Annotations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0596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Experiments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3435" y="884409"/>
            <a:ext cx="8552330" cy="5218600"/>
          </a:xfrm>
        </p:spPr>
        <p:txBody>
          <a:bodyPr>
            <a:normAutofit/>
          </a:bodyPr>
          <a:lstStyle/>
          <a:p>
            <a:r>
              <a:rPr lang="en-US" altLang="ko-KR" dirty="0"/>
              <a:t>2.0 </a:t>
            </a:r>
            <a:r>
              <a:rPr lang="en-US" altLang="ko-KR" dirty="0" err="1"/>
              <a:t>mAP</a:t>
            </a:r>
            <a:r>
              <a:rPr lang="en-US" altLang="ko-KR" dirty="0"/>
              <a:t> ↑ on </a:t>
            </a:r>
            <a:r>
              <a:rPr lang="en-US" altLang="ko-KR" dirty="0" smtClean="0"/>
              <a:t>average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8" y="1727200"/>
            <a:ext cx="3632090" cy="17249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68" y="4198365"/>
            <a:ext cx="3906603" cy="16731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563" y="1828278"/>
            <a:ext cx="2389097" cy="162386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76280" y="3428799"/>
            <a:ext cx="90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Dataset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167620" y="5842376"/>
            <a:ext cx="10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Ablations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589429" y="3434698"/>
            <a:ext cx="2265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Base</a:t>
            </a:r>
            <a:r>
              <a:rPr lang="ko-KR" altLang="en-US" dirty="0"/>
              <a:t> </a:t>
            </a:r>
            <a:r>
              <a:rPr lang="ko-KR" altLang="en-US" dirty="0" err="1"/>
              <a:t>Detector</a:t>
            </a:r>
            <a:r>
              <a:rPr lang="ko-KR" altLang="en-US" dirty="0"/>
              <a:t> (R-FCN)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819225" y="5842376"/>
            <a:ext cx="2053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Backbone</a:t>
            </a:r>
            <a:r>
              <a:rPr lang="ko-KR" altLang="en-US" dirty="0"/>
              <a:t> Networks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115" y="4441557"/>
            <a:ext cx="3759211" cy="129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4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Contributions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3435" y="884409"/>
            <a:ext cx="8552330" cy="5218600"/>
          </a:xfrm>
        </p:spPr>
        <p:txBody>
          <a:bodyPr>
            <a:normAutofit/>
          </a:bodyPr>
          <a:lstStyle/>
          <a:p>
            <a:r>
              <a:rPr lang="en-US" altLang="ko-KR" dirty="0"/>
              <a:t>A first attempt to recycle </a:t>
            </a:r>
            <a:r>
              <a:rPr lang="en-US" altLang="ko-KR" dirty="0" err="1"/>
              <a:t>BBox</a:t>
            </a:r>
            <a:r>
              <a:rPr lang="en-US" altLang="ko-KR" dirty="0"/>
              <a:t> annotations for object detection</a:t>
            </a:r>
          </a:p>
          <a:p>
            <a:r>
              <a:rPr lang="en-US" altLang="ko-KR" dirty="0"/>
              <a:t>Orthogonal to any proposal-based detection models</a:t>
            </a:r>
          </a:p>
          <a:p>
            <a:r>
              <a:rPr lang="en-US" altLang="ko-KR" dirty="0"/>
              <a:t>Improvement (</a:t>
            </a:r>
            <a:r>
              <a:rPr lang="en-US" altLang="ko-KR" dirty="0" err="1"/>
              <a:t>mAP</a:t>
            </a:r>
            <a:r>
              <a:rPr lang="en-US" altLang="ko-KR" dirty="0"/>
              <a:t> 2.0↑ on </a:t>
            </a:r>
            <a:r>
              <a:rPr lang="en-US" altLang="ko-KR" dirty="0" err="1"/>
              <a:t>avg</a:t>
            </a:r>
            <a:r>
              <a:rPr lang="en-US" altLang="ko-KR" dirty="0"/>
              <a:t>) in multiple </a:t>
            </a:r>
            <a:r>
              <a:rPr lang="en-US" altLang="ko-KR" dirty="0" smtClean="0"/>
              <a:t>architectures</a:t>
            </a:r>
          </a:p>
        </p:txBody>
      </p:sp>
    </p:spTree>
    <p:extLst>
      <p:ext uri="{BB962C8B-B14F-4D97-AF65-F5344CB8AC3E}">
        <p14:creationId xmlns:p14="http://schemas.microsoft.com/office/powerpoint/2010/main" val="760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Visualization - Refinement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3435" y="884409"/>
            <a:ext cx="8552330" cy="52186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By multi-object labeling task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73" y="1553455"/>
            <a:ext cx="6370254" cy="492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3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Visualization - Refinement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3435" y="884409"/>
            <a:ext cx="8552330" cy="52186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By closeness labeling task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57" y="1511268"/>
            <a:ext cx="6354286" cy="4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4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Visualization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900000"/>
            <a:ext cx="8142576" cy="55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8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Visualization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999" y="899999"/>
            <a:ext cx="8143200" cy="55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6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Visualization</a:t>
            </a:r>
            <a:endParaRPr kumimoji="1" lang="ko-KR" altLang="en-US" dirty="0"/>
          </a:p>
        </p:txBody>
      </p:sp>
      <p:pic>
        <p:nvPicPr>
          <p:cNvPr id="2050" name="Picture 2" descr="qr_3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900000"/>
            <a:ext cx="8143200" cy="55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2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Visualization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900000"/>
            <a:ext cx="8143200" cy="55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4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Visualization</a:t>
            </a:r>
            <a:endParaRPr kumimoji="1" lang="ko-KR" altLang="en-US" dirty="0"/>
          </a:p>
        </p:txBody>
      </p:sp>
      <p:pic>
        <p:nvPicPr>
          <p:cNvPr id="10" name="그림 9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900000"/>
            <a:ext cx="8143200" cy="55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7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48766" y="3528080"/>
            <a:ext cx="6046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latin typeface="Lato" charset="0"/>
                <a:ea typeface="Lato" charset="0"/>
                <a:cs typeface="Lato" charset="0"/>
              </a:rPr>
              <a:t>Thank You!</a:t>
            </a:r>
            <a:endParaRPr kumimoji="1" lang="ko-KR" altLang="en-US" sz="2800" dirty="0" err="1" smtClean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8766" y="2512417"/>
            <a:ext cx="60464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smtClean="0">
                <a:latin typeface="Lato" charset="0"/>
                <a:ea typeface="Lato" charset="0"/>
                <a:cs typeface="Lato" charset="0"/>
              </a:rPr>
              <a:t>Q &amp; A</a:t>
            </a:r>
            <a:endParaRPr kumimoji="1" lang="ko-KR" altLang="en-US" sz="6000" b="1" dirty="0" err="1" smtClean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89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Multi-task Self-Supervised Object Detection via Recycling of Bounding Box Annotations</a:t>
            </a:r>
            <a:endParaRPr kumimoji="1" lang="ko-KR" altLang="en-US" sz="28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9240" y="2741979"/>
            <a:ext cx="16989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669820" y="2706893"/>
            <a:ext cx="26359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484483" y="3384564"/>
            <a:ext cx="16368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383524" y="27274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2490" y="208402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553431" y="208402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778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Objectives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Improving the object detection accuracy</a:t>
            </a:r>
          </a:p>
          <a:p>
            <a:r>
              <a:rPr lang="en-US" altLang="ko-KR" dirty="0" smtClean="0"/>
              <a:t>The </a:t>
            </a:r>
            <a:r>
              <a:rPr lang="en-US" altLang="ko-KR" dirty="0"/>
              <a:t>two requisites for object </a:t>
            </a:r>
            <a:r>
              <a:rPr lang="en-US" altLang="ko-KR" dirty="0" smtClean="0"/>
              <a:t>detection</a:t>
            </a:r>
            <a:endParaRPr lang="en-US" altLang="ko-KR" dirty="0"/>
          </a:p>
          <a:p>
            <a:pPr lvl="1"/>
            <a:r>
              <a:rPr lang="en-US" altLang="ko-KR" dirty="0" smtClean="0"/>
              <a:t>Novel detector &amp; backbone network</a:t>
            </a:r>
          </a:p>
          <a:p>
            <a:pPr lvl="1"/>
            <a:r>
              <a:rPr lang="en-US" altLang="ko-KR" dirty="0" smtClean="0"/>
              <a:t>Lots of bounding box annotations</a:t>
            </a:r>
          </a:p>
          <a:p>
            <a:r>
              <a:rPr lang="en-US" altLang="ko-KR" dirty="0"/>
              <a:t>Additional </a:t>
            </a:r>
            <a:r>
              <a:rPr lang="en-US" altLang="ko-KR" dirty="0" smtClean="0"/>
              <a:t>ways</a:t>
            </a:r>
          </a:p>
          <a:p>
            <a:pPr lvl="1"/>
            <a:r>
              <a:rPr lang="en-US" altLang="ko-KR" dirty="0" smtClean="0"/>
              <a:t>Multi-task learning</a:t>
            </a:r>
          </a:p>
          <a:p>
            <a:pPr lvl="1"/>
            <a:r>
              <a:rPr lang="en-US" altLang="ko-KR" dirty="0" smtClean="0"/>
              <a:t>Self-supervised learning</a:t>
            </a:r>
          </a:p>
          <a:p>
            <a:pPr lvl="1"/>
            <a:r>
              <a:rPr lang="en-US" altLang="ko-KR" dirty="0"/>
              <a:t>Annotation </a:t>
            </a:r>
            <a:r>
              <a:rPr lang="en-US" altLang="ko-KR" dirty="0" smtClean="0"/>
              <a:t>reusing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763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Introduction - MTL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Multi-task </a:t>
            </a:r>
            <a:r>
              <a:rPr lang="en-US" altLang="ko-KR" dirty="0" smtClean="0"/>
              <a:t>learning (MTL)</a:t>
            </a:r>
          </a:p>
          <a:p>
            <a:pPr lvl="1"/>
            <a:r>
              <a:rPr lang="en-US" altLang="ko-KR" dirty="0" smtClean="0"/>
              <a:t>Cooperative </a:t>
            </a:r>
            <a:r>
              <a:rPr lang="en-US" altLang="ko-KR" dirty="0"/>
              <a:t>feature learning by several </a:t>
            </a:r>
            <a:r>
              <a:rPr lang="en-US" altLang="ko-KR" dirty="0" smtClean="0"/>
              <a:t>tasks</a:t>
            </a:r>
          </a:p>
          <a:p>
            <a:pPr lvl="1"/>
            <a:r>
              <a:rPr lang="en-US" altLang="ko-KR" dirty="0"/>
              <a:t>Synergetic when tasks are related to each </a:t>
            </a:r>
            <a:r>
              <a:rPr lang="en-US" altLang="ko-KR" dirty="0" smtClean="0"/>
              <a:t>other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4707" y="620889"/>
            <a:ext cx="1852987" cy="13768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293" y="2964815"/>
            <a:ext cx="1875532" cy="19866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8596" y="2964965"/>
            <a:ext cx="1745775" cy="19864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314" y="3189115"/>
            <a:ext cx="3267736" cy="146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7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Introduction - SSL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834" y="1011871"/>
            <a:ext cx="8769143" cy="5218600"/>
          </a:xfrm>
        </p:spPr>
        <p:txBody>
          <a:bodyPr>
            <a:normAutofit/>
          </a:bodyPr>
          <a:lstStyle/>
          <a:p>
            <a:r>
              <a:rPr lang="en-US" altLang="ko-KR" dirty="0"/>
              <a:t>Self-supervised </a:t>
            </a:r>
            <a:r>
              <a:rPr lang="en-US" altLang="ko-KR" dirty="0" smtClean="0"/>
              <a:t>learning (SSL)</a:t>
            </a:r>
          </a:p>
          <a:p>
            <a:pPr lvl="1"/>
            <a:r>
              <a:rPr lang="en-US" altLang="ko-KR" dirty="0"/>
              <a:t>annotated without any human </a:t>
            </a:r>
            <a:r>
              <a:rPr lang="en-US" altLang="ko-KR" dirty="0" smtClean="0"/>
              <a:t>effort</a:t>
            </a:r>
          </a:p>
          <a:p>
            <a:r>
              <a:rPr lang="en-US" altLang="ko-KR" dirty="0" smtClean="0"/>
              <a:t>Mostly for </a:t>
            </a:r>
            <a:r>
              <a:rPr lang="en-US" altLang="ko-KR" dirty="0" err="1" smtClean="0"/>
              <a:t>pretraining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performance: random </a:t>
            </a:r>
            <a:r>
              <a:rPr lang="en-US" altLang="ko-KR" dirty="0" err="1" smtClean="0"/>
              <a:t>init.</a:t>
            </a:r>
            <a:r>
              <a:rPr lang="en-US" altLang="ko-KR" dirty="0" smtClean="0"/>
              <a:t> &lt; self-supervision </a:t>
            </a:r>
            <a:r>
              <a:rPr lang="en-US" altLang="ko-KR" dirty="0" err="1" smtClean="0"/>
              <a:t>pretraining</a:t>
            </a:r>
            <a:r>
              <a:rPr lang="en-US" altLang="ko-KR" dirty="0" smtClean="0"/>
              <a:t> &lt; ImageNet </a:t>
            </a:r>
            <a:r>
              <a:rPr lang="en-US" altLang="ko-KR" dirty="0" err="1" smtClean="0"/>
              <a:t>pretraining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1143" y="2729409"/>
            <a:ext cx="3337963" cy="12656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1143" y="4421575"/>
            <a:ext cx="2487392" cy="12613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8471" y="2729409"/>
            <a:ext cx="2602903" cy="12628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402" y="4421574"/>
            <a:ext cx="1427968" cy="12613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237" y="4412856"/>
            <a:ext cx="1879137" cy="124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4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Introduction - Annotation </a:t>
            </a:r>
            <a:r>
              <a:rPr kumimoji="1" lang="en-US" altLang="ko-KR" dirty="0" smtClean="0"/>
              <a:t>Recycling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Why </a:t>
            </a:r>
            <a:r>
              <a:rPr kumimoji="1" lang="en-US" altLang="ko-KR" dirty="0"/>
              <a:t>Recycling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/>
              <a:t>used to create detection loss </a:t>
            </a:r>
            <a:endParaRPr lang="en-US" altLang="ko-KR" dirty="0" smtClean="0"/>
          </a:p>
          <a:p>
            <a:pPr lvl="1"/>
            <a:r>
              <a:rPr lang="en-US" altLang="ko-KR" dirty="0"/>
              <a:t>used again to create losses of auxiliary tasks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extract information</a:t>
            </a:r>
            <a:r>
              <a:rPr lang="en-US" altLang="ko-KR" dirty="0"/>
              <a:t> in the label</a:t>
            </a:r>
            <a:r>
              <a:rPr lang="en-US" altLang="ko-KR" dirty="0" smtClean="0"/>
              <a:t> </a:t>
            </a:r>
            <a:r>
              <a:rPr lang="en-US" altLang="ko-KR" dirty="0"/>
              <a:t>to the </a:t>
            </a:r>
            <a:r>
              <a:rPr lang="en-US" altLang="ko-KR" dirty="0" smtClean="0"/>
              <a:t>extreme</a:t>
            </a:r>
          </a:p>
          <a:p>
            <a:r>
              <a:rPr lang="en-US" altLang="ko-KR" dirty="0"/>
              <a:t>To boost up the main </a:t>
            </a:r>
            <a:r>
              <a:rPr lang="en-US" altLang="ko-KR" dirty="0" smtClean="0"/>
              <a:t>task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002" y="2991559"/>
            <a:ext cx="3358897" cy="243298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6446" y="2931437"/>
            <a:ext cx="1927545" cy="255322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91545" y="5485409"/>
            <a:ext cx="32815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Mix </a:t>
            </a:r>
            <a:r>
              <a:rPr lang="en-US" altLang="ko-KR" sz="1200" dirty="0"/>
              <a:t>&amp; Match </a:t>
            </a:r>
            <a:r>
              <a:rPr lang="en-US" altLang="ko-KR" sz="1200" dirty="0" smtClean="0"/>
              <a:t>task </a:t>
            </a:r>
            <a:r>
              <a:rPr lang="en-US" altLang="ko-KR" sz="1200" dirty="0"/>
              <a:t>by recycling segmentation label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4941387" y="5512414"/>
            <a:ext cx="37571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Joint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structure</a:t>
            </a:r>
            <a:r>
              <a:rPr lang="ko-KR" altLang="en-US" sz="1200" dirty="0"/>
              <a:t> </a:t>
            </a:r>
            <a:r>
              <a:rPr lang="en-US" altLang="ko-KR" sz="1200" dirty="0" smtClean="0"/>
              <a:t>prediction </a:t>
            </a:r>
            <a:r>
              <a:rPr lang="en-US" altLang="ko-KR" sz="1200" dirty="0"/>
              <a:t>by recycling segmentation label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5275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Our </a:t>
            </a:r>
            <a:r>
              <a:rPr kumimoji="1" lang="en-US" altLang="ko-KR" dirty="0" smtClean="0"/>
              <a:t>Idea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Start </a:t>
            </a:r>
            <a:r>
              <a:rPr lang="en-US" altLang="ko-KR" dirty="0"/>
              <a:t>from the conventional detection setting with </a:t>
            </a:r>
            <a:r>
              <a:rPr lang="en-US" altLang="ko-KR" dirty="0" err="1"/>
              <a:t>BBox</a:t>
            </a:r>
            <a:r>
              <a:rPr lang="en-US" altLang="ko-KR" dirty="0"/>
              <a:t> annotations</a:t>
            </a:r>
          </a:p>
          <a:p>
            <a:r>
              <a:rPr lang="en-US" altLang="ko-KR" dirty="0" smtClean="0"/>
              <a:t>Extract additional information in the annotations (Recycling)</a:t>
            </a:r>
          </a:p>
          <a:p>
            <a:r>
              <a:rPr lang="en-US" altLang="ko-KR" dirty="0" smtClean="0"/>
              <a:t>Create </a:t>
            </a:r>
            <a:r>
              <a:rPr lang="en-US" altLang="ko-KR" dirty="0"/>
              <a:t>three auxiliary </a:t>
            </a:r>
            <a:r>
              <a:rPr lang="en-US" altLang="ko-KR" dirty="0" smtClean="0"/>
              <a:t>tasks that predict it (SSL)</a:t>
            </a:r>
          </a:p>
          <a:p>
            <a:r>
              <a:rPr lang="en-US" altLang="ko-KR" dirty="0" smtClean="0"/>
              <a:t>Cooperative feature learning (MTL)</a:t>
            </a:r>
          </a:p>
          <a:p>
            <a:r>
              <a:rPr lang="en-US" altLang="ko-KR" dirty="0" smtClean="0"/>
              <a:t>Refine </a:t>
            </a:r>
            <a:r>
              <a:rPr lang="en-US" altLang="ko-KR" dirty="0"/>
              <a:t>the classification result using the output of </a:t>
            </a:r>
            <a:r>
              <a:rPr lang="en-US" altLang="ko-KR" dirty="0" smtClean="0"/>
              <a:t>auxiliary tasks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3556" y="3367155"/>
            <a:ext cx="6721076" cy="264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6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Approach - 3 auxiliary tasks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Multi-object labeling</a:t>
            </a:r>
          </a:p>
          <a:p>
            <a:r>
              <a:rPr lang="en-US" altLang="ko-KR" dirty="0"/>
              <a:t>Closeness labeling</a:t>
            </a:r>
          </a:p>
          <a:p>
            <a:r>
              <a:rPr lang="en-US" altLang="ko-KR" dirty="0"/>
              <a:t>Foreground </a:t>
            </a:r>
            <a:r>
              <a:rPr lang="en-US" altLang="ko-KR" dirty="0" smtClean="0"/>
              <a:t>labeling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306" y="2508910"/>
            <a:ext cx="2834703" cy="197541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513306" y="4558839"/>
            <a:ext cx="2834703" cy="19692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428764" y="4558839"/>
            <a:ext cx="2834703" cy="19692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28764" y="2508910"/>
            <a:ext cx="2834703" cy="1969174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974" y="4668234"/>
            <a:ext cx="1761363" cy="175040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495" y="2587391"/>
            <a:ext cx="2576322" cy="183146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660" y="4621132"/>
            <a:ext cx="2227993" cy="1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0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Approach - architecture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How object detection improves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r>
              <a:rPr lang="en-US" altLang="ko-KR" dirty="0"/>
              <a:t>Multi-task </a:t>
            </a:r>
            <a:r>
              <a:rPr lang="en-US" altLang="ko-KR" dirty="0" smtClean="0"/>
              <a:t>learning: cooperative feature learning</a:t>
            </a:r>
          </a:p>
          <a:p>
            <a:pPr lvl="1"/>
            <a:r>
              <a:rPr lang="en-US" altLang="ko-KR" dirty="0" smtClean="0"/>
              <a:t>Refinement: using </a:t>
            </a:r>
            <a:r>
              <a:rPr lang="en-US" altLang="ko-KR" dirty="0"/>
              <a:t>contextual information in the auxiliary task </a:t>
            </a:r>
            <a:r>
              <a:rPr lang="en-US" altLang="ko-KR" dirty="0" smtClean="0"/>
              <a:t>output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434" y="2506848"/>
            <a:ext cx="8639131" cy="33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6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 dirty="0" err="1" smtClean="0">
            <a:latin typeface="Lato" charset="0"/>
            <a:ea typeface="Lato" charset="0"/>
            <a:cs typeface="Lato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프레젠테이션3" id="{20AEC75D-97C6-C941-9084-F4D8DAD11C2C}" vid="{3EB981EB-59A8-134D-AFCD-AF04C8489F2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6048</TotalTime>
  <Words>319</Words>
  <Application>Microsoft Office PowerPoint</Application>
  <PresentationFormat>화면 슬라이드 쇼(4:3)</PresentationFormat>
  <Paragraphs>85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Lato</vt:lpstr>
      <vt:lpstr>맑은 고딕</vt:lpstr>
      <vt:lpstr>Arial</vt:lpstr>
      <vt:lpstr>Calibri</vt:lpstr>
      <vt:lpstr>Wingdings</vt:lpstr>
      <vt:lpstr>Office 테마</vt:lpstr>
      <vt:lpstr>Multi-task Self-Supervised Object Detection via Recycling of Bounding Box Annotations</vt:lpstr>
      <vt:lpstr>Multi-task Self-Supervised Object Detection via Recycling of Bounding Box Annotations</vt:lpstr>
      <vt:lpstr>Objectives</vt:lpstr>
      <vt:lpstr>Introduction - MTL</vt:lpstr>
      <vt:lpstr>Introduction - SSL</vt:lpstr>
      <vt:lpstr>Introduction - Annotation Recycling</vt:lpstr>
      <vt:lpstr>Our Idea</vt:lpstr>
      <vt:lpstr>Approach - 3 auxiliary tasks</vt:lpstr>
      <vt:lpstr>Approach - architecture</vt:lpstr>
      <vt:lpstr>Experiments</vt:lpstr>
      <vt:lpstr>Contributions</vt:lpstr>
      <vt:lpstr>Visualization - Refinement</vt:lpstr>
      <vt:lpstr>Visualization - Refinement</vt:lpstr>
      <vt:lpstr>Visualization</vt:lpstr>
      <vt:lpstr>Visualization</vt:lpstr>
      <vt:lpstr>Visualization</vt:lpstr>
      <vt:lpstr>Visualization</vt:lpstr>
      <vt:lpstr>Visualization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LEE WONHEE</cp:lastModifiedBy>
  <cp:revision>89</cp:revision>
  <cp:lastPrinted>2016-08-18T07:29:40Z</cp:lastPrinted>
  <dcterms:created xsi:type="dcterms:W3CDTF">2017-05-17T06:04:00Z</dcterms:created>
  <dcterms:modified xsi:type="dcterms:W3CDTF">2019-10-14T04:47:28Z</dcterms:modified>
</cp:coreProperties>
</file>